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91" r:id="rId3"/>
    <p:sldId id="355" r:id="rId4"/>
    <p:sldId id="356" r:id="rId5"/>
    <p:sldId id="429" r:id="rId6"/>
    <p:sldId id="358" r:id="rId7"/>
    <p:sldId id="359" r:id="rId8"/>
    <p:sldId id="360" r:id="rId10"/>
    <p:sldId id="392" r:id="rId11"/>
    <p:sldId id="376" r:id="rId12"/>
    <p:sldId id="372" r:id="rId13"/>
    <p:sldId id="418" r:id="rId14"/>
    <p:sldId id="361" r:id="rId15"/>
    <p:sldId id="377" r:id="rId16"/>
    <p:sldId id="378" r:id="rId17"/>
    <p:sldId id="419" r:id="rId18"/>
    <p:sldId id="420" r:id="rId19"/>
    <p:sldId id="421" r:id="rId20"/>
    <p:sldId id="422" r:id="rId21"/>
    <p:sldId id="423" r:id="rId22"/>
    <p:sldId id="424" r:id="rId23"/>
    <p:sldId id="42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7E"/>
    <a:srgbClr val="FA2D6C"/>
    <a:srgbClr val="FF2D6C"/>
    <a:srgbClr val="EE8952"/>
    <a:srgbClr val="F47264"/>
    <a:srgbClr val="45B2A8"/>
    <a:srgbClr val="84CBC5"/>
    <a:srgbClr val="F8D35E"/>
    <a:srgbClr val="29B9A6"/>
    <a:srgbClr val="144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78" autoAdjust="0"/>
    <p:restoredTop sz="94643"/>
  </p:normalViewPr>
  <p:slideViewPr>
    <p:cSldViewPr snapToGrid="0">
      <p:cViewPr varScale="1">
        <p:scale>
          <a:sx n="84" d="100"/>
          <a:sy n="84" d="100"/>
        </p:scale>
        <p:origin x="-630" y="-78"/>
      </p:cViewPr>
      <p:guideLst>
        <p:guide orient="horz" pos="2108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45C2-3550-44CA-BD00-6BEA66C0F3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E12C-F394-4785-898D-F21C5BFF1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EE12C-F394-4785-898D-F21C5BFF1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hyperlink" Target="http://dgpt.fy.chaoxing.com/" TargetMode="Externa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9905" y="3381375"/>
            <a:ext cx="7670165" cy="930910"/>
          </a:xfrm>
        </p:spPr>
        <p:txBody>
          <a:bodyPr/>
          <a:lstStyle/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尔雅课程学习指南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4037330" y="2022475"/>
            <a:ext cx="4219575" cy="930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天津商业大学</a:t>
            </a:r>
            <a:endParaRPr lang="zh-CN" altLang="zh-CN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 cstate="print"/>
          <a:srcRect l="2908" t="586" r="2626" b="1510"/>
          <a:stretch>
            <a:fillRect/>
          </a:stretch>
        </p:blipFill>
        <p:spPr>
          <a:xfrm>
            <a:off x="3004820" y="2022475"/>
            <a:ext cx="909320" cy="90741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\Desktop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4348" y="319405"/>
            <a:ext cx="10946130" cy="62198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02915" y="1143000"/>
            <a:ext cx="2785745" cy="2359660"/>
          </a:xfrm>
          <a:prstGeom prst="rect">
            <a:avLst/>
          </a:prstGeom>
          <a:noFill/>
          <a:ln w="38100">
            <a:solidFill>
              <a:srgbClr val="FF2D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984875" y="895985"/>
            <a:ext cx="1423035" cy="314960"/>
          </a:xfrm>
          <a:prstGeom prst="straightConnector1">
            <a:avLst/>
          </a:prstGeom>
          <a:ln w="38100">
            <a:solidFill>
              <a:srgbClr val="FF2D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331075" y="645160"/>
            <a:ext cx="209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2D6C"/>
                </a:solidFill>
              </a:rPr>
              <a:t>点击进入课程空间</a:t>
            </a:r>
            <a:endParaRPr lang="zh-CN" altLang="en-US" b="1">
              <a:solidFill>
                <a:srgbClr val="FF2D6C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47775" y="1458595"/>
            <a:ext cx="613410" cy="204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2800" y="4907915"/>
            <a:ext cx="1483360" cy="1424305"/>
          </a:xfrm>
          <a:prstGeom prst="rect">
            <a:avLst/>
          </a:prstGeom>
          <a:noFill/>
          <a:ln w="38100">
            <a:solidFill>
              <a:srgbClr val="FF2D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10" y="4993005"/>
            <a:ext cx="2742565" cy="1009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907915"/>
            <a:ext cx="4971415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471805"/>
            <a:ext cx="12188190" cy="578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" y="196850"/>
            <a:ext cx="12145645" cy="6361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1"/>
          <p:cNvSpPr txBox="1"/>
          <p:nvPr/>
        </p:nvSpPr>
        <p:spPr>
          <a:xfrm>
            <a:off x="540253" y="587277"/>
            <a:ext cx="60960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第三步：学习过程中随时查看进度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295" y="1167130"/>
            <a:ext cx="7621905" cy="55206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27395" y="4881245"/>
            <a:ext cx="42081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任务点完成</a:t>
            </a:r>
            <a:r>
              <a:rPr lang="en-US" altLang="zh-CN" b="1">
                <a:solidFill>
                  <a:srgbClr val="FF0000"/>
                </a:solidFill>
              </a:rPr>
              <a:t>100%,</a:t>
            </a:r>
            <a:r>
              <a:rPr lang="zh-CN" altLang="en-US" b="1">
                <a:solidFill>
                  <a:srgbClr val="FF0000"/>
                </a:solidFill>
              </a:rPr>
              <a:t>才可以参加考试。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1"/>
          <p:cNvSpPr txBox="1"/>
          <p:nvPr/>
        </p:nvSpPr>
        <p:spPr>
          <a:xfrm>
            <a:off x="540253" y="587277"/>
            <a:ext cx="40640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第四步：参加期末考试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C:\Users\admin\Desktop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8235" y="1532255"/>
            <a:ext cx="10288905" cy="2998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8235" y="4625340"/>
            <a:ext cx="78968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b="1"/>
              <a:t>在规定的时间内完成任务点，参加考试。</a:t>
            </a:r>
            <a:endParaRPr lang="zh-CN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2042809" y="2505670"/>
            <a:ext cx="5272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超星学习通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580019" y="3488997"/>
            <a:ext cx="419797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手机进行学习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1"/>
          <p:cNvSpPr txBox="1"/>
          <p:nvPr/>
        </p:nvSpPr>
        <p:spPr>
          <a:xfrm>
            <a:off x="540253" y="587118"/>
            <a:ext cx="1612621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en-US" altLang="zh-CN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://p.ananas.chaoxing.com/star3/origin/80acc1ede878c520ebd9aa15795f8e9a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757773" y="1605068"/>
            <a:ext cx="6692900" cy="38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1"/>
          <p:cNvSpPr txBox="1"/>
          <p:nvPr/>
        </p:nvSpPr>
        <p:spPr>
          <a:xfrm>
            <a:off x="5027005" y="5703589"/>
            <a:ext cx="2154436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应用市场下载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1"/>
          <p:cNvSpPr txBox="1"/>
          <p:nvPr/>
        </p:nvSpPr>
        <p:spPr>
          <a:xfrm>
            <a:off x="6210030" y="2627562"/>
            <a:ext cx="2872581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扫左方二维码下载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E:\0刘弯弯\超星产品资料汇总\2学习通\学习通最新二维码.png学习通最新二维码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09700" y="189866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31"/>
          <p:cNvSpPr txBox="1"/>
          <p:nvPr/>
        </p:nvSpPr>
        <p:spPr>
          <a:xfrm>
            <a:off x="6210030" y="4291233"/>
            <a:ext cx="4921284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2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下载网址：</a:t>
            </a:r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app.chaoxing.com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1"/>
          <p:cNvSpPr txBox="1"/>
          <p:nvPr/>
        </p:nvSpPr>
        <p:spPr>
          <a:xfrm>
            <a:off x="6279689" y="3459397"/>
            <a:ext cx="527388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2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endParaRPr lang="zh-CN" altLang="en-US" sz="2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1"/>
          <p:cNvSpPr txBox="1"/>
          <p:nvPr/>
        </p:nvSpPr>
        <p:spPr>
          <a:xfrm>
            <a:off x="540253" y="587118"/>
            <a:ext cx="1612621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en-US" altLang="zh-CN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1"/>
          <p:cNvSpPr txBox="1"/>
          <p:nvPr/>
        </p:nvSpPr>
        <p:spPr>
          <a:xfrm>
            <a:off x="540253" y="587118"/>
            <a:ext cx="820738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2" descr="C:\Users\Administrator\Desktop\学习通截图\IMG_4127.PNGIMG_41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80173" y="1374775"/>
            <a:ext cx="274256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781"/>
          <p:cNvSpPr>
            <a:spLocks noChangeArrowheads="1"/>
          </p:cNvSpPr>
          <p:nvPr/>
        </p:nvSpPr>
        <p:spPr bwMode="auto">
          <a:xfrm>
            <a:off x="1380490" y="1636078"/>
            <a:ext cx="481013" cy="523875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grpSp>
        <p:nvGrpSpPr>
          <p:cNvPr id="6" name="组合 12"/>
          <p:cNvGrpSpPr/>
          <p:nvPr/>
        </p:nvGrpSpPr>
        <p:grpSpPr bwMode="auto">
          <a:xfrm>
            <a:off x="730568" y="1957388"/>
            <a:ext cx="590550" cy="603250"/>
            <a:chOff x="458206" y="2069306"/>
            <a:chExt cx="591925" cy="603051"/>
          </a:xfrm>
        </p:grpSpPr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458206" y="2195747"/>
              <a:ext cx="430000" cy="430000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</a:ln>
          </p:spPr>
          <p:txBody>
            <a:bodyPr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471161" y="2149137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9" name="直接箭头连接符 9"/>
            <p:cNvCxnSpPr>
              <a:cxnSpLocks noChangeShapeType="1"/>
            </p:cNvCxnSpPr>
            <p:nvPr/>
          </p:nvCxnSpPr>
          <p:spPr bwMode="auto">
            <a:xfrm flipV="1">
              <a:off x="858022" y="2069306"/>
              <a:ext cx="192109" cy="20240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Shape 1781"/>
          <p:cNvSpPr>
            <a:spLocks noChangeArrowheads="1"/>
          </p:cNvSpPr>
          <p:nvPr/>
        </p:nvSpPr>
        <p:spPr bwMode="auto">
          <a:xfrm>
            <a:off x="3641725" y="5820728"/>
            <a:ext cx="481013" cy="523875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pic>
        <p:nvPicPr>
          <p:cNvPr id="13" name="图片 12" descr="IMG_4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430" y="1374775"/>
            <a:ext cx="2741930" cy="4878705"/>
          </a:xfrm>
          <a:prstGeom prst="rect">
            <a:avLst/>
          </a:prstGeom>
        </p:spPr>
      </p:pic>
      <p:sp>
        <p:nvSpPr>
          <p:cNvPr id="17" name="Shape 1781"/>
          <p:cNvSpPr>
            <a:spLocks noChangeArrowheads="1"/>
          </p:cNvSpPr>
          <p:nvPr/>
        </p:nvSpPr>
        <p:spPr bwMode="auto">
          <a:xfrm>
            <a:off x="6283325" y="5452745"/>
            <a:ext cx="614680" cy="589915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pic>
        <p:nvPicPr>
          <p:cNvPr id="19" name="图片 18" descr="C:\Users\Administrator\Desktop\1.pn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33323" y="1376045"/>
            <a:ext cx="2741295" cy="4876165"/>
          </a:xfrm>
          <a:prstGeom prst="rect">
            <a:avLst/>
          </a:prstGeom>
        </p:spPr>
      </p:pic>
      <p:sp>
        <p:nvSpPr>
          <p:cNvPr id="20" name="Shape 1781"/>
          <p:cNvSpPr>
            <a:spLocks noChangeArrowheads="1"/>
          </p:cNvSpPr>
          <p:nvPr/>
        </p:nvSpPr>
        <p:spPr bwMode="auto">
          <a:xfrm>
            <a:off x="7773035" y="2712720"/>
            <a:ext cx="2261870" cy="323215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29345" y="1877695"/>
            <a:ext cx="130556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点选</a:t>
            </a:r>
            <a:endParaRPr lang="zh-CN" altLang="en-US" sz="4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22795" y="3290570"/>
            <a:ext cx="356235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输入学号、密码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dvAuto="0"/>
      <p:bldP spid="10" grpId="0" bldLvl="0" animBg="1" advAuto="0"/>
      <p:bldP spid="17" grpId="0" bldLvl="0" animBg="1" advAuto="0"/>
      <p:bldP spid="20" grpId="0" bldLvl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\Desktop\1.png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6369725" y="1528475"/>
            <a:ext cx="2736215" cy="4866784"/>
          </a:xfrm>
          <a:prstGeom prst="rect">
            <a:avLst/>
          </a:prstGeom>
        </p:spPr>
      </p:pic>
      <p:sp>
        <p:nvSpPr>
          <p:cNvPr id="4" name="文本框 31"/>
          <p:cNvSpPr txBox="1"/>
          <p:nvPr/>
        </p:nvSpPr>
        <p:spPr>
          <a:xfrm>
            <a:off x="540253" y="587118"/>
            <a:ext cx="1641475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课程学习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Shape 1781"/>
          <p:cNvSpPr>
            <a:spLocks noChangeArrowheads="1"/>
          </p:cNvSpPr>
          <p:nvPr/>
        </p:nvSpPr>
        <p:spPr bwMode="auto">
          <a:xfrm>
            <a:off x="6369050" y="5328459"/>
            <a:ext cx="2744788" cy="338137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grpSp>
        <p:nvGrpSpPr>
          <p:cNvPr id="31" name="组合 21"/>
          <p:cNvGrpSpPr/>
          <p:nvPr/>
        </p:nvGrpSpPr>
        <p:grpSpPr bwMode="auto">
          <a:xfrm>
            <a:off x="9123283" y="5235589"/>
            <a:ext cx="730250" cy="523875"/>
            <a:chOff x="158991" y="2149137"/>
            <a:chExt cx="729215" cy="523220"/>
          </a:xfrm>
        </p:grpSpPr>
        <p:sp>
          <p:nvSpPr>
            <p:cNvPr id="32" name="椭圆 22"/>
            <p:cNvSpPr>
              <a:spLocks noChangeArrowheads="1"/>
            </p:cNvSpPr>
            <p:nvPr/>
          </p:nvSpPr>
          <p:spPr bwMode="auto">
            <a:xfrm>
              <a:off x="458206" y="2195747"/>
              <a:ext cx="430000" cy="430000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</a:ln>
          </p:spPr>
          <p:txBody>
            <a:bodyPr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文本框 23"/>
            <p:cNvSpPr txBox="1">
              <a:spLocks noChangeArrowheads="1"/>
            </p:cNvSpPr>
            <p:nvPr/>
          </p:nvSpPr>
          <p:spPr bwMode="auto">
            <a:xfrm>
              <a:off x="471161" y="2149137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4" name="直接箭头连接符 24"/>
            <p:cNvCxnSpPr>
              <a:cxnSpLocks noChangeShapeType="1"/>
              <a:stCxn id="32" idx="2"/>
            </p:cNvCxnSpPr>
            <p:nvPr/>
          </p:nvCxnSpPr>
          <p:spPr bwMode="auto">
            <a:xfrm flipH="1">
              <a:off x="158991" y="2410747"/>
              <a:ext cx="29921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图片 1" descr="C:\Users\Administrator\Desktop\学习通截图\IMG_4130.PNGIMG_41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1850" y="1528475"/>
            <a:ext cx="2736215" cy="4866784"/>
          </a:xfrm>
          <a:prstGeom prst="rect">
            <a:avLst/>
          </a:prstGeom>
        </p:spPr>
      </p:pic>
      <p:sp>
        <p:nvSpPr>
          <p:cNvPr id="3" name="Shape 1781"/>
          <p:cNvSpPr>
            <a:spLocks noChangeArrowheads="1"/>
          </p:cNvSpPr>
          <p:nvPr/>
        </p:nvSpPr>
        <p:spPr bwMode="auto">
          <a:xfrm>
            <a:off x="3051812" y="2311884"/>
            <a:ext cx="1193797" cy="471321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grpSp>
        <p:nvGrpSpPr>
          <p:cNvPr id="8" name="组合 12"/>
          <p:cNvGrpSpPr/>
          <p:nvPr/>
        </p:nvGrpSpPr>
        <p:grpSpPr bwMode="auto">
          <a:xfrm>
            <a:off x="2294858" y="2265689"/>
            <a:ext cx="712788" cy="522287"/>
            <a:chOff x="458206" y="2149137"/>
            <a:chExt cx="713369" cy="523220"/>
          </a:xfrm>
        </p:grpSpPr>
        <p:sp>
          <p:nvSpPr>
            <p:cNvPr id="9" name="椭圆 6"/>
            <p:cNvSpPr>
              <a:spLocks noChangeArrowheads="1"/>
            </p:cNvSpPr>
            <p:nvPr/>
          </p:nvSpPr>
          <p:spPr bwMode="auto">
            <a:xfrm>
              <a:off x="458206" y="2195747"/>
              <a:ext cx="430000" cy="430000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</a:ln>
          </p:spPr>
          <p:txBody>
            <a:bodyPr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471161" y="2149137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1" name="直接箭头连接符 9"/>
            <p:cNvCxnSpPr>
              <a:cxnSpLocks noChangeShapeType="1"/>
            </p:cNvCxnSpPr>
            <p:nvPr/>
          </p:nvCxnSpPr>
          <p:spPr bwMode="auto">
            <a:xfrm>
              <a:off x="901700" y="2432050"/>
              <a:ext cx="269875" cy="381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Shape 1781"/>
          <p:cNvSpPr>
            <a:spLocks noChangeArrowheads="1"/>
          </p:cNvSpPr>
          <p:nvPr/>
        </p:nvSpPr>
        <p:spPr bwMode="auto">
          <a:xfrm>
            <a:off x="5205095" y="5981088"/>
            <a:ext cx="582929" cy="471321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 advAuto="0"/>
      <p:bldP spid="3" grpId="0" bldLvl="0" animBg="1" advAuto="0"/>
      <p:bldP spid="12" grpId="0" bldLvl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1"/>
          <p:cNvSpPr txBox="1"/>
          <p:nvPr/>
        </p:nvSpPr>
        <p:spPr>
          <a:xfrm>
            <a:off x="540253" y="587277"/>
            <a:ext cx="16256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网络课程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Shape 1631"/>
          <p:cNvSpPr/>
          <p:nvPr/>
        </p:nvSpPr>
        <p:spPr>
          <a:xfrm>
            <a:off x="4150618" y="2672263"/>
            <a:ext cx="1843537" cy="1843537"/>
          </a:xfrm>
          <a:prstGeom prst="ellipse">
            <a:avLst/>
          </a:prstGeom>
          <a:ln w="28575">
            <a:solidFill>
              <a:srgbClr val="F3C49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2" name="Shape 1633"/>
          <p:cNvSpPr/>
          <p:nvPr/>
        </p:nvSpPr>
        <p:spPr>
          <a:xfrm>
            <a:off x="4345880" y="2867524"/>
            <a:ext cx="1453015" cy="1453016"/>
          </a:xfrm>
          <a:prstGeom prst="ellipse">
            <a:avLst/>
          </a:prstGeom>
          <a:solidFill>
            <a:srgbClr val="EEAD66"/>
          </a:solidFill>
          <a:ln w="57150">
            <a:solidFill>
              <a:srgbClr val="F3C797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grpSp>
        <p:nvGrpSpPr>
          <p:cNvPr id="13" name="Group 1636"/>
          <p:cNvGrpSpPr/>
          <p:nvPr/>
        </p:nvGrpSpPr>
        <p:grpSpPr>
          <a:xfrm>
            <a:off x="1600317" y="2678487"/>
            <a:ext cx="1843538" cy="1843537"/>
            <a:chOff x="0" y="0"/>
            <a:chExt cx="1843536" cy="1843536"/>
          </a:xfrm>
        </p:grpSpPr>
        <p:sp>
          <p:nvSpPr>
            <p:cNvPr id="14" name="Shape 1634"/>
            <p:cNvSpPr/>
            <p:nvPr/>
          </p:nvSpPr>
          <p:spPr>
            <a:xfrm>
              <a:off x="0" y="0"/>
              <a:ext cx="1843537" cy="1843537"/>
            </a:xfrm>
            <a:prstGeom prst="ellipse">
              <a:avLst/>
            </a:prstGeom>
            <a:noFill/>
            <a:ln w="28575" cap="flat">
              <a:solidFill>
                <a:srgbClr val="F0A87C"/>
              </a:solidFill>
              <a:prstDash val="solid"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5" name="Shape 1635"/>
            <p:cNvSpPr/>
            <p:nvPr/>
          </p:nvSpPr>
          <p:spPr>
            <a:xfrm>
              <a:off x="249737" y="243515"/>
              <a:ext cx="1344061" cy="1344061"/>
            </a:xfrm>
            <a:prstGeom prst="ellipse">
              <a:avLst/>
            </a:prstGeom>
            <a:solidFill>
              <a:srgbClr val="EE9A66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</p:grpSp>
      <p:sp>
        <p:nvSpPr>
          <p:cNvPr id="16" name="Shape 1637"/>
          <p:cNvSpPr/>
          <p:nvPr/>
        </p:nvSpPr>
        <p:spPr>
          <a:xfrm>
            <a:off x="6700920" y="2879971"/>
            <a:ext cx="1453015" cy="1453015"/>
          </a:xfrm>
          <a:prstGeom prst="ellipse">
            <a:avLst/>
          </a:prstGeom>
          <a:solidFill>
            <a:srgbClr val="EE7D66"/>
          </a:solidFill>
          <a:ln w="57150">
            <a:solidFill>
              <a:srgbClr val="F4AC9E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9" name="Shape 1639"/>
          <p:cNvSpPr/>
          <p:nvPr/>
        </p:nvSpPr>
        <p:spPr>
          <a:xfrm>
            <a:off x="1926546" y="3391234"/>
            <a:ext cx="1121612" cy="46166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看视频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640"/>
          <p:cNvSpPr/>
          <p:nvPr/>
        </p:nvSpPr>
        <p:spPr>
          <a:xfrm>
            <a:off x="4502736" y="3205157"/>
            <a:ext cx="1176089" cy="83099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测验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641"/>
          <p:cNvSpPr/>
          <p:nvPr/>
        </p:nvSpPr>
        <p:spPr>
          <a:xfrm>
            <a:off x="6996768" y="3252228"/>
            <a:ext cx="899161" cy="83099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期末考试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1659"/>
          <p:cNvSpPr/>
          <p:nvPr/>
        </p:nvSpPr>
        <p:spPr>
          <a:xfrm>
            <a:off x="3458086" y="3595874"/>
            <a:ext cx="859222" cy="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57150">
            <a:solidFill>
              <a:srgbClr val="EE9A66"/>
            </a:solidFill>
            <a:miter lim="400000"/>
            <a:tailEnd type="triangle"/>
          </a:ln>
        </p:spPr>
        <p:txBody>
          <a:bodyPr/>
          <a:lstStyle/>
          <a:p/>
        </p:txBody>
      </p:sp>
      <p:cxnSp>
        <p:nvCxnSpPr>
          <p:cNvPr id="24" name="Connector 1644"/>
          <p:cNvCxnSpPr>
            <a:stCxn id="10" idx="6"/>
            <a:endCxn id="16" idx="2"/>
          </p:cNvCxnSpPr>
          <p:nvPr/>
        </p:nvCxnSpPr>
        <p:spPr>
          <a:xfrm>
            <a:off x="5994155" y="3594032"/>
            <a:ext cx="706765" cy="12447"/>
          </a:xfrm>
          <a:prstGeom prst="straightConnector1">
            <a:avLst/>
          </a:prstGeom>
          <a:ln w="57150">
            <a:solidFill>
              <a:srgbClr val="EEAD66"/>
            </a:solidFill>
            <a:miter lim="400000"/>
            <a:tailEnd type="triangle"/>
          </a:ln>
        </p:spPr>
      </p:cxnSp>
      <p:sp>
        <p:nvSpPr>
          <p:cNvPr id="25" name="Shape 1645"/>
          <p:cNvSpPr/>
          <p:nvPr/>
        </p:nvSpPr>
        <p:spPr>
          <a:xfrm flipV="1">
            <a:off x="8310985" y="3634579"/>
            <a:ext cx="615139" cy="0"/>
          </a:xfrm>
          <a:prstGeom prst="line">
            <a:avLst/>
          </a:prstGeom>
          <a:ln w="57150">
            <a:solidFill>
              <a:srgbClr val="EE7D6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1646"/>
          <p:cNvSpPr/>
          <p:nvPr/>
        </p:nvSpPr>
        <p:spPr>
          <a:xfrm rot="5400000">
            <a:off x="5049767" y="1419456"/>
            <a:ext cx="676643" cy="7076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75"/>
                  <a:pt x="10800" y="837"/>
                </a:cubicBezTo>
                <a:lnTo>
                  <a:pt x="10800" y="9963"/>
                </a:lnTo>
                <a:cubicBezTo>
                  <a:pt x="10800" y="10425"/>
                  <a:pt x="15635" y="10800"/>
                  <a:pt x="21600" y="10800"/>
                </a:cubicBezTo>
                <a:cubicBezTo>
                  <a:pt x="15635" y="10800"/>
                  <a:pt x="10800" y="11175"/>
                  <a:pt x="10800" y="11637"/>
                </a:cubicBezTo>
                <a:lnTo>
                  <a:pt x="10800" y="20763"/>
                </a:lnTo>
                <a:cubicBezTo>
                  <a:pt x="10800" y="21225"/>
                  <a:pt x="5965" y="21600"/>
                  <a:pt x="0" y="21600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28" name="Shape 1648"/>
          <p:cNvSpPr/>
          <p:nvPr/>
        </p:nvSpPr>
        <p:spPr>
          <a:xfrm>
            <a:off x="6510165" y="2700299"/>
            <a:ext cx="1843538" cy="1843538"/>
          </a:xfrm>
          <a:prstGeom prst="ellipse">
            <a:avLst/>
          </a:prstGeom>
          <a:ln w="28575">
            <a:solidFill>
              <a:srgbClr val="F0A87C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36" name="Shape 1653"/>
          <p:cNvSpPr/>
          <p:nvPr/>
        </p:nvSpPr>
        <p:spPr>
          <a:xfrm>
            <a:off x="9138626" y="2142909"/>
            <a:ext cx="1491671" cy="1491670"/>
          </a:xfrm>
          <a:prstGeom prst="ellipse">
            <a:avLst/>
          </a:prstGeom>
          <a:solidFill>
            <a:srgbClr val="5B9BD5"/>
          </a:solidFill>
          <a:ln w="9525" cap="flat">
            <a:noFill/>
            <a:prstDash val="solid"/>
            <a:round/>
          </a:ln>
          <a:effectLst/>
        </p:spPr>
        <p:txBody>
          <a:bodyPr wrap="square" lIns="45645" tIns="45645" rIns="45645" bIns="45645" numCol="1" anchor="t">
            <a:noAutofit/>
          </a:bodyPr>
          <a:lstStyle/>
          <a:p>
            <a:pPr>
              <a:defRPr sz="1300"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pic>
        <p:nvPicPr>
          <p:cNvPr id="39" name="image33.jpeg" descr="C:\Users\admin\Desktop\1.png1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816340" y="3204845"/>
            <a:ext cx="2135505" cy="1845310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35" name="Shape 1656"/>
          <p:cNvSpPr/>
          <p:nvPr/>
        </p:nvSpPr>
        <p:spPr>
          <a:xfrm>
            <a:off x="9216383" y="2503131"/>
            <a:ext cx="1336154" cy="462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150000"/>
              </a:lnSpc>
              <a:defRPr sz="1300">
                <a:solidFill>
                  <a:srgbClr val="FFFB00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  <a:r>
              <a:rPr dirty="0"/>
              <a:t>  </a:t>
            </a:r>
            <a:r>
              <a:rPr sz="19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得到学分</a:t>
            </a:r>
            <a:r>
              <a:rPr sz="19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sz="1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82" y="5678615"/>
            <a:ext cx="722577" cy="7225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1" y="5678615"/>
            <a:ext cx="796986" cy="79698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048139" y="5668684"/>
            <a:ext cx="3877985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b="1" dirty="0" smtClean="0">
                <a:solidFill>
                  <a:srgbClr val="FA477E"/>
                </a:solidFill>
                <a:effectLst>
                  <a:glow rad="190500">
                    <a:schemeClr val="tx1"/>
                  </a:glow>
                  <a:outerShdw dist="25400" dir="5400000" algn="t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电脑、手机均可学习</a:t>
            </a:r>
            <a:endParaRPr kumimoji="1" lang="zh-CN" altLang="en-US" sz="3200" b="1" dirty="0">
              <a:solidFill>
                <a:srgbClr val="FA477E"/>
              </a:solidFill>
              <a:effectLst>
                <a:glow rad="190500">
                  <a:schemeClr val="tx1"/>
                </a:glow>
                <a:outerShdw dist="25400" dir="5400000" algn="t" rotWithShape="0">
                  <a:prstClr val="black">
                    <a:alpha val="66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Shape 1646"/>
          <p:cNvSpPr/>
          <p:nvPr/>
        </p:nvSpPr>
        <p:spPr>
          <a:xfrm rot="16200000">
            <a:off x="3605245" y="447191"/>
            <a:ext cx="398214" cy="4164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75"/>
                  <a:pt x="10800" y="837"/>
                </a:cubicBezTo>
                <a:lnTo>
                  <a:pt x="10800" y="9963"/>
                </a:lnTo>
                <a:cubicBezTo>
                  <a:pt x="10800" y="10425"/>
                  <a:pt x="15635" y="10800"/>
                  <a:pt x="21600" y="10800"/>
                </a:cubicBezTo>
                <a:cubicBezTo>
                  <a:pt x="15635" y="10800"/>
                  <a:pt x="10800" y="11175"/>
                  <a:pt x="10800" y="11637"/>
                </a:cubicBezTo>
                <a:lnTo>
                  <a:pt x="10800" y="20763"/>
                </a:lnTo>
                <a:cubicBezTo>
                  <a:pt x="10800" y="21225"/>
                  <a:pt x="5965" y="21600"/>
                  <a:pt x="0" y="21600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30" name="文本框 29"/>
          <p:cNvSpPr txBox="1"/>
          <p:nvPr/>
        </p:nvSpPr>
        <p:spPr>
          <a:xfrm>
            <a:off x="2686097" y="1531861"/>
            <a:ext cx="2236510" cy="67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b="1" dirty="0" smtClean="0">
                <a:solidFill>
                  <a:srgbClr val="FA477E"/>
                </a:solidFill>
                <a:effectLst>
                  <a:glow rad="190500">
                    <a:schemeClr val="tx1"/>
                  </a:glow>
                  <a:outerShdw dist="25400" dir="5400000" algn="t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课程任务点</a:t>
            </a:r>
            <a:endParaRPr kumimoji="1" lang="zh-CN" altLang="en-US" sz="3200" b="1" dirty="0">
              <a:solidFill>
                <a:srgbClr val="FA477E"/>
              </a:solidFill>
              <a:effectLst>
                <a:glow rad="190500">
                  <a:schemeClr val="tx1"/>
                </a:glow>
                <a:outerShdw dist="25400" dir="5400000" algn="t" rotWithShape="0">
                  <a:prstClr val="black">
                    <a:alpha val="66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Shape 1646"/>
          <p:cNvSpPr/>
          <p:nvPr/>
        </p:nvSpPr>
        <p:spPr>
          <a:xfrm rot="16200000">
            <a:off x="7191869" y="1566650"/>
            <a:ext cx="398214" cy="192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75"/>
                  <a:pt x="10800" y="837"/>
                </a:cubicBezTo>
                <a:lnTo>
                  <a:pt x="10800" y="9963"/>
                </a:lnTo>
                <a:cubicBezTo>
                  <a:pt x="10800" y="10425"/>
                  <a:pt x="15635" y="10800"/>
                  <a:pt x="21600" y="10800"/>
                </a:cubicBezTo>
                <a:cubicBezTo>
                  <a:pt x="15635" y="10800"/>
                  <a:pt x="10800" y="11175"/>
                  <a:pt x="10800" y="11637"/>
                </a:cubicBezTo>
                <a:lnTo>
                  <a:pt x="10800" y="20763"/>
                </a:lnTo>
                <a:cubicBezTo>
                  <a:pt x="10800" y="21225"/>
                  <a:pt x="5965" y="21600"/>
                  <a:pt x="0" y="21600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32" name="文本框 31"/>
          <p:cNvSpPr txBox="1"/>
          <p:nvPr/>
        </p:nvSpPr>
        <p:spPr>
          <a:xfrm>
            <a:off x="6888274" y="1531861"/>
            <a:ext cx="1005403" cy="67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b="1" dirty="0" smtClean="0">
                <a:solidFill>
                  <a:srgbClr val="FA477E"/>
                </a:solidFill>
                <a:effectLst>
                  <a:glow rad="190500">
                    <a:schemeClr val="tx1"/>
                  </a:glow>
                  <a:outerShdw dist="25400" dir="5400000" algn="t" rotWithShape="0">
                    <a:prstClr val="black">
                      <a:alpha val="66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</a:t>
            </a:r>
            <a:endParaRPr kumimoji="1" lang="zh-CN" altLang="en-US" sz="3200" b="1" dirty="0">
              <a:solidFill>
                <a:srgbClr val="FA477E"/>
              </a:solidFill>
              <a:effectLst>
                <a:glow rad="190500">
                  <a:schemeClr val="tx1"/>
                </a:glow>
                <a:outerShdw dist="25400" dir="5400000" algn="t" rotWithShape="0">
                  <a:prstClr val="black">
                    <a:alpha val="66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\Desktop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06701" y="1364665"/>
            <a:ext cx="2743200" cy="4879626"/>
          </a:xfrm>
          <a:prstGeom prst="rect">
            <a:avLst/>
          </a:prstGeom>
        </p:spPr>
      </p:pic>
      <p:pic>
        <p:nvPicPr>
          <p:cNvPr id="6" name="图片 5" descr="C:\Users\admin\Desktop\1.png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99306" y="1364665"/>
            <a:ext cx="2755265" cy="4901062"/>
          </a:xfrm>
          <a:prstGeom prst="rect">
            <a:avLst/>
          </a:prstGeom>
        </p:spPr>
      </p:pic>
      <p:sp>
        <p:nvSpPr>
          <p:cNvPr id="4" name="文本框 31"/>
          <p:cNvSpPr txBox="1"/>
          <p:nvPr/>
        </p:nvSpPr>
        <p:spPr>
          <a:xfrm>
            <a:off x="540253" y="587118"/>
            <a:ext cx="1641475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课程信息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Shape 1781"/>
          <p:cNvSpPr>
            <a:spLocks noChangeArrowheads="1"/>
          </p:cNvSpPr>
          <p:nvPr/>
        </p:nvSpPr>
        <p:spPr bwMode="auto">
          <a:xfrm>
            <a:off x="5154929" y="3014187"/>
            <a:ext cx="554713" cy="638968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sp>
        <p:nvSpPr>
          <p:cNvPr id="21" name="Shape 1781"/>
          <p:cNvSpPr>
            <a:spLocks noChangeArrowheads="1"/>
          </p:cNvSpPr>
          <p:nvPr/>
        </p:nvSpPr>
        <p:spPr bwMode="auto">
          <a:xfrm>
            <a:off x="6406515" y="3346450"/>
            <a:ext cx="2745105" cy="1934210"/>
          </a:xfrm>
          <a:prstGeom prst="roundRect">
            <a:avLst>
              <a:gd name="adj" fmla="val 4035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grpSp>
        <p:nvGrpSpPr>
          <p:cNvPr id="22" name="组合 12"/>
          <p:cNvGrpSpPr/>
          <p:nvPr/>
        </p:nvGrpSpPr>
        <p:grpSpPr bwMode="auto">
          <a:xfrm>
            <a:off x="4441685" y="2967534"/>
            <a:ext cx="712788" cy="522287"/>
            <a:chOff x="458206" y="2149137"/>
            <a:chExt cx="713369" cy="523220"/>
          </a:xfrm>
        </p:grpSpPr>
        <p:sp>
          <p:nvSpPr>
            <p:cNvPr id="35" name="椭圆 6"/>
            <p:cNvSpPr>
              <a:spLocks noChangeArrowheads="1"/>
            </p:cNvSpPr>
            <p:nvPr/>
          </p:nvSpPr>
          <p:spPr bwMode="auto">
            <a:xfrm>
              <a:off x="458206" y="2195747"/>
              <a:ext cx="430000" cy="430000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</a:ln>
          </p:spPr>
          <p:txBody>
            <a:bodyPr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文本框 7"/>
            <p:cNvSpPr txBox="1">
              <a:spLocks noChangeArrowheads="1"/>
            </p:cNvSpPr>
            <p:nvPr/>
          </p:nvSpPr>
          <p:spPr bwMode="auto">
            <a:xfrm>
              <a:off x="471161" y="2149137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9" name="直接箭头连接符 9"/>
            <p:cNvCxnSpPr>
              <a:cxnSpLocks noChangeShapeType="1"/>
            </p:cNvCxnSpPr>
            <p:nvPr/>
          </p:nvCxnSpPr>
          <p:spPr bwMode="auto">
            <a:xfrm>
              <a:off x="901700" y="2432050"/>
              <a:ext cx="269875" cy="381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组合 21"/>
          <p:cNvGrpSpPr/>
          <p:nvPr/>
        </p:nvGrpSpPr>
        <p:grpSpPr bwMode="auto">
          <a:xfrm>
            <a:off x="9200780" y="4112052"/>
            <a:ext cx="730250" cy="523875"/>
            <a:chOff x="158991" y="2149137"/>
            <a:chExt cx="729215" cy="523220"/>
          </a:xfrm>
        </p:grpSpPr>
        <p:sp>
          <p:nvSpPr>
            <p:cNvPr id="41" name="椭圆 22"/>
            <p:cNvSpPr>
              <a:spLocks noChangeArrowheads="1"/>
            </p:cNvSpPr>
            <p:nvPr/>
          </p:nvSpPr>
          <p:spPr bwMode="auto">
            <a:xfrm>
              <a:off x="458206" y="2195747"/>
              <a:ext cx="430000" cy="430000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</a:ln>
          </p:spPr>
          <p:txBody>
            <a:bodyPr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文本框 23"/>
            <p:cNvSpPr txBox="1">
              <a:spLocks noChangeArrowheads="1"/>
            </p:cNvSpPr>
            <p:nvPr/>
          </p:nvSpPr>
          <p:spPr bwMode="auto">
            <a:xfrm>
              <a:off x="471161" y="2149137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43" name="直接箭头连接符 24"/>
            <p:cNvCxnSpPr>
              <a:cxnSpLocks noChangeShapeType="1"/>
              <a:stCxn id="41" idx="2"/>
            </p:cNvCxnSpPr>
            <p:nvPr/>
          </p:nvCxnSpPr>
          <p:spPr bwMode="auto">
            <a:xfrm flipH="1">
              <a:off x="158991" y="2410747"/>
              <a:ext cx="29921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文本框 2"/>
          <p:cNvSpPr txBox="1"/>
          <p:nvPr/>
        </p:nvSpPr>
        <p:spPr>
          <a:xfrm>
            <a:off x="6780530" y="3583305"/>
            <a:ext cx="419100" cy="2298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sz="900"/>
          </a:p>
        </p:txBody>
      </p:sp>
      <p:sp>
        <p:nvSpPr>
          <p:cNvPr id="8" name="文本框 7"/>
          <p:cNvSpPr txBox="1"/>
          <p:nvPr/>
        </p:nvSpPr>
        <p:spPr>
          <a:xfrm>
            <a:off x="6780530" y="3928745"/>
            <a:ext cx="419100" cy="2298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sz="900"/>
          </a:p>
        </p:txBody>
      </p:sp>
      <p:sp>
        <p:nvSpPr>
          <p:cNvPr id="9" name="文本框 8"/>
          <p:cNvSpPr txBox="1"/>
          <p:nvPr/>
        </p:nvSpPr>
        <p:spPr>
          <a:xfrm>
            <a:off x="6780530" y="4359275"/>
            <a:ext cx="419100" cy="2298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sz="900"/>
          </a:p>
        </p:txBody>
      </p:sp>
      <p:sp>
        <p:nvSpPr>
          <p:cNvPr id="2" name="文本框 1"/>
          <p:cNvSpPr txBox="1"/>
          <p:nvPr/>
        </p:nvSpPr>
        <p:spPr>
          <a:xfrm>
            <a:off x="6780530" y="3583305"/>
            <a:ext cx="933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</a:schemeClr>
                </a:solidFill>
              </a:rPr>
              <a:t>50%</a:t>
            </a:r>
            <a:endParaRPr lang="en-US" altLang="zh-CN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80530" y="3928745"/>
            <a:ext cx="933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</a:schemeClr>
                </a:solidFill>
              </a:rPr>
              <a:t>30%</a:t>
            </a:r>
            <a:endParaRPr lang="en-US" altLang="zh-CN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0530" y="4313555"/>
            <a:ext cx="933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50000"/>
                  </a:schemeClr>
                </a:solidFill>
              </a:rPr>
              <a:t>20%</a:t>
            </a:r>
            <a:endParaRPr lang="en-US" altLang="zh-CN" sz="120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 advAuto="0"/>
      <p:bldP spid="21" grpId="0" bldLvl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1"/>
          <p:cNvSpPr txBox="1"/>
          <p:nvPr/>
        </p:nvSpPr>
        <p:spPr>
          <a:xfrm>
            <a:off x="540253" y="587118"/>
            <a:ext cx="1641475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在线帮助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C:\Users\Administrator\Desktop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95562" y="1524460"/>
            <a:ext cx="2742565" cy="4878705"/>
          </a:xfrm>
          <a:prstGeom prst="rect">
            <a:avLst/>
          </a:prstGeom>
        </p:spPr>
      </p:pic>
      <p:pic>
        <p:nvPicPr>
          <p:cNvPr id="7" name="图片 6" descr="C:\Users\Administrator\Desktop\学习通截图\IMG_4134.PNGIMG_41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1044" y="1524794"/>
            <a:ext cx="2741930" cy="4876800"/>
          </a:xfrm>
          <a:prstGeom prst="rect">
            <a:avLst/>
          </a:prstGeom>
        </p:spPr>
      </p:pic>
      <p:sp>
        <p:nvSpPr>
          <p:cNvPr id="8" name="Shape 1781"/>
          <p:cNvSpPr>
            <a:spLocks noChangeArrowheads="1"/>
          </p:cNvSpPr>
          <p:nvPr/>
        </p:nvSpPr>
        <p:spPr bwMode="auto">
          <a:xfrm>
            <a:off x="8028940" y="3214370"/>
            <a:ext cx="494665" cy="581660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660925" y="3214133"/>
            <a:ext cx="1463675" cy="430212"/>
            <a:chOff x="158991" y="2195747"/>
            <a:chExt cx="1463047" cy="430000"/>
          </a:xfrm>
        </p:grpSpPr>
        <p:sp>
          <p:nvSpPr>
            <p:cNvPr id="10" name="圆角矩形 22"/>
            <p:cNvSpPr>
              <a:spLocks noChangeArrowheads="1"/>
            </p:cNvSpPr>
            <p:nvPr/>
          </p:nvSpPr>
          <p:spPr bwMode="auto">
            <a:xfrm>
              <a:off x="458205" y="2195747"/>
              <a:ext cx="1111445" cy="43000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</a:ln>
          </p:spPr>
          <p:txBody>
            <a:bodyPr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23"/>
            <p:cNvSpPr txBox="1">
              <a:spLocks noChangeArrowheads="1"/>
            </p:cNvSpPr>
            <p:nvPr/>
          </p:nvSpPr>
          <p:spPr bwMode="auto">
            <a:xfrm>
              <a:off x="411450" y="2210692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课程答疑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2" name="直接箭头连接符 24"/>
            <p:cNvCxnSpPr>
              <a:cxnSpLocks noChangeShapeType="1"/>
            </p:cNvCxnSpPr>
            <p:nvPr/>
          </p:nvCxnSpPr>
          <p:spPr bwMode="auto">
            <a:xfrm flipH="1">
              <a:off x="158991" y="2410747"/>
              <a:ext cx="29921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Shape 1781"/>
          <p:cNvSpPr>
            <a:spLocks noChangeArrowheads="1"/>
          </p:cNvSpPr>
          <p:nvPr/>
        </p:nvSpPr>
        <p:spPr bwMode="auto">
          <a:xfrm>
            <a:off x="5281731" y="1676983"/>
            <a:ext cx="605724" cy="325301"/>
          </a:xfrm>
          <a:prstGeom prst="roundRect">
            <a:avLst>
              <a:gd name="adj" fmla="val 7273"/>
            </a:avLst>
          </a:prstGeom>
          <a:noFill/>
          <a:ln w="47625">
            <a:solidFill>
              <a:srgbClr val="FF0000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645" tIns="45645" rIns="45645" bIns="45645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zh-CN" sz="1800">
              <a:solidFill>
                <a:srgbClr val="FFFFFF"/>
              </a:solidFill>
              <a:latin typeface="FZMiaoWuS-GB"/>
              <a:ea typeface="FZMiaoWuS-GB"/>
              <a:cs typeface="FZMiaoWuS-GB"/>
              <a:sym typeface="FZMiaoWuS-GB"/>
            </a:endParaRPr>
          </a:p>
        </p:txBody>
      </p:sp>
      <p:grpSp>
        <p:nvGrpSpPr>
          <p:cNvPr id="14" name="组合 17"/>
          <p:cNvGrpSpPr/>
          <p:nvPr/>
        </p:nvGrpSpPr>
        <p:grpSpPr bwMode="auto">
          <a:xfrm>
            <a:off x="3654461" y="1662110"/>
            <a:ext cx="1491420" cy="430024"/>
            <a:chOff x="408244" y="2195747"/>
            <a:chExt cx="1490671" cy="430000"/>
          </a:xfrm>
        </p:grpSpPr>
        <p:sp>
          <p:nvSpPr>
            <p:cNvPr id="15" name="圆角矩形 18"/>
            <p:cNvSpPr>
              <a:spLocks noChangeArrowheads="1"/>
            </p:cNvSpPr>
            <p:nvPr/>
          </p:nvSpPr>
          <p:spPr bwMode="auto">
            <a:xfrm>
              <a:off x="458205" y="2195747"/>
              <a:ext cx="1111445" cy="43000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 algn="ctr">
              <a:solidFill>
                <a:srgbClr val="FF0000"/>
              </a:solidFill>
              <a:round/>
            </a:ln>
          </p:spPr>
          <p:txBody>
            <a:bodyPr/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文本框 19"/>
            <p:cNvSpPr txBox="1">
              <a:spLocks noChangeArrowheads="1"/>
            </p:cNvSpPr>
            <p:nvPr/>
          </p:nvSpPr>
          <p:spPr bwMode="auto">
            <a:xfrm>
              <a:off x="408244" y="2210692"/>
              <a:ext cx="1217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>
                  <a:solidFill>
                    <a:schemeClr val="accent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20000"/>
                </a:lnSpc>
                <a:spcAft>
                  <a:spcPts val="600"/>
                </a:spcAft>
                <a:buClr>
                  <a:srgbClr val="9BD4C1"/>
                </a:buClr>
                <a:buFont typeface="幼圆" panose="02010509060101010101" pitchFamily="49" charset="-122"/>
                <a:buChar char=" "/>
                <a:defRPr sz="16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幼圆" panose="02010509060101010101" pitchFamily="49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在线客服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7" name="直接箭头连接符 20"/>
            <p:cNvCxnSpPr>
              <a:cxnSpLocks noChangeShapeType="1"/>
            </p:cNvCxnSpPr>
            <p:nvPr/>
          </p:nvCxnSpPr>
          <p:spPr bwMode="auto">
            <a:xfrm flipV="1">
              <a:off x="1633916" y="2375127"/>
              <a:ext cx="264999" cy="707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矩形 17"/>
          <p:cNvSpPr/>
          <p:nvPr/>
        </p:nvSpPr>
        <p:spPr>
          <a:xfrm>
            <a:off x="3793490" y="2183130"/>
            <a:ext cx="20193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登录界面</a:t>
            </a:r>
            <a:endParaRPr lang="zh-CN" altLang="en-US" sz="36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dvAuto="0"/>
      <p:bldP spid="13" grpId="0" bldLvl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roup 1668"/>
          <p:cNvGrpSpPr/>
          <p:nvPr/>
        </p:nvGrpSpPr>
        <p:grpSpPr>
          <a:xfrm>
            <a:off x="1120881" y="1271970"/>
            <a:ext cx="775986" cy="1039773"/>
            <a:chOff x="0" y="0"/>
            <a:chExt cx="775984" cy="1039771"/>
          </a:xfrm>
        </p:grpSpPr>
        <p:sp>
          <p:nvSpPr>
            <p:cNvPr id="1666" name="Shape 1666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20889" y="2669536"/>
            <a:ext cx="9336926" cy="329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课程任务点需在课程学习时间内完成，考试需在考试指定时间内完成。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达到指定任务点，才可参加考试。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64055" y="1170305"/>
            <a:ext cx="153289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roup 1668"/>
          <p:cNvGrpSpPr/>
          <p:nvPr/>
        </p:nvGrpSpPr>
        <p:grpSpPr>
          <a:xfrm>
            <a:off x="1130406" y="595695"/>
            <a:ext cx="775986" cy="1039773"/>
            <a:chOff x="0" y="0"/>
            <a:chExt cx="775984" cy="1039771"/>
          </a:xfrm>
        </p:grpSpPr>
        <p:sp>
          <p:nvSpPr>
            <p:cNvPr id="1666" name="Shape 1666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83030" y="1645285"/>
            <a:ext cx="6182360" cy="296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委托他人进行课程学习；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委托他人完成课程考试；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利用第三方软件完成课程的任务点；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利用第三方软件完成课程考试；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利用平台bug，快速完成任务点；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 安装或使用，刷课或辅助刷课的外挂软件;</a:t>
            </a:r>
            <a:endParaRPr lang="zh-CN" altLang="en-US" sz="32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73580" y="494030"/>
            <a:ext cx="458978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不良记录界定范围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2295" y="4746625"/>
            <a:ext cx="7650480" cy="17703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8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切记：出现以上行为会收到不良记录提醒通知；</a:t>
            </a:r>
            <a:endParaRPr lang="zh-CN" altLang="en-US" sz="28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8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不良记录无法清除，请诚信学习；</a:t>
            </a:r>
            <a:endParaRPr lang="zh-CN" altLang="en-US" sz="28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8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不良记录最终提交给学校相关部门。</a:t>
            </a:r>
            <a:endParaRPr lang="zh-CN" altLang="en-US" sz="2800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1"/>
          <a:srcRect l="69318" b="2970"/>
          <a:stretch>
            <a:fillRect/>
          </a:stretch>
        </p:blipFill>
        <p:spPr>
          <a:xfrm>
            <a:off x="7385685" y="705485"/>
            <a:ext cx="2879090" cy="319405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rcRect l="4645" t="5348" r="2477" b="5348"/>
          <a:stretch>
            <a:fillRect/>
          </a:stretch>
        </p:blipFill>
        <p:spPr>
          <a:xfrm>
            <a:off x="7972425" y="1507490"/>
            <a:ext cx="2856865" cy="159067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10" y="3280410"/>
            <a:ext cx="5796915" cy="876935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6" name="image38.png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821" t="36691" r="12607" b="37379"/>
          <a:stretch>
            <a:fillRect/>
          </a:stretch>
        </p:blipFill>
        <p:spPr>
          <a:xfrm>
            <a:off x="2386912" y="1537161"/>
            <a:ext cx="7721388" cy="135462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87" name="Shape 1687">
            <a:hlinkClick r:id="rId2"/>
          </p:cNvPr>
          <p:cNvSpPr/>
          <p:nvPr/>
        </p:nvSpPr>
        <p:spPr>
          <a:xfrm>
            <a:off x="2860282" y="1961457"/>
            <a:ext cx="4651001" cy="5327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square" lIns="45645" tIns="45645" rIns="45645" bIns="45645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C019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http://tjcu.gj.chaoxing.com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本框 31"/>
          <p:cNvSpPr txBox="1"/>
          <p:nvPr/>
        </p:nvSpPr>
        <p:spPr>
          <a:xfrm>
            <a:off x="540253" y="587118"/>
            <a:ext cx="5334794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第一步：登录网络课学习平台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507836" y="3074670"/>
            <a:ext cx="3090626" cy="3579384"/>
            <a:chOff x="3723705" y="620688"/>
            <a:chExt cx="5051613" cy="5850486"/>
          </a:xfrm>
        </p:grpSpPr>
        <p:sp>
          <p:nvSpPr>
            <p:cNvPr id="7" name="Shape 1681"/>
            <p:cNvSpPr/>
            <p:nvPr/>
          </p:nvSpPr>
          <p:spPr>
            <a:xfrm>
              <a:off x="3723705" y="620688"/>
              <a:ext cx="4755881" cy="5690553"/>
            </a:xfrm>
            <a:prstGeom prst="roundRect">
              <a:avLst>
                <a:gd name="adj" fmla="val 10147"/>
              </a:avLst>
            </a:prstGeom>
            <a:solidFill>
              <a:schemeClr val="tx1"/>
            </a:solidFill>
            <a:ln w="38100">
              <a:solidFill>
                <a:srgbClr val="3A5E8A"/>
              </a:solidFill>
              <a:prstDash val="sysDot"/>
            </a:ln>
          </p:spPr>
          <p:txBody>
            <a:bodyPr lIns="45645" tIns="45645" rIns="45645" bIns="45645" anchor="ctr"/>
            <a:lstStyle/>
            <a:p>
              <a:pPr algn="ctr">
                <a:defRPr>
                  <a:solidFill>
                    <a:srgbClr val="CD3E21"/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endParaRPr sz="1000"/>
            </a:p>
          </p:txBody>
        </p:sp>
        <p:pic>
          <p:nvPicPr>
            <p:cNvPr id="8" name="image34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4572685" y="2925628"/>
              <a:ext cx="1471038" cy="142105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9" name="image35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572687" y="1228464"/>
              <a:ext cx="1471037" cy="1471039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10" name="image36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136295" y="4497436"/>
              <a:ext cx="1907431" cy="1471039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11" name="Shape 1678"/>
            <p:cNvSpPr/>
            <p:nvPr/>
          </p:nvSpPr>
          <p:spPr>
            <a:xfrm>
              <a:off x="6283342" y="1536504"/>
              <a:ext cx="1624966" cy="854954"/>
            </a:xfrm>
            <a:prstGeom prst="rect">
              <a:avLst/>
            </a:prstGeom>
            <a:ln w="12700">
              <a:miter lim="400000"/>
            </a:ln>
          </p:spPr>
          <p:txBody>
            <a:bodyPr lIns="45645" tIns="45645" rIns="45645" bIns="45645" anchor="ctr">
              <a:spAutoFit/>
            </a:bodyPr>
            <a:lstStyle>
              <a:lvl1pPr algn="ctr">
                <a:defRPr sz="5300" b="1">
                  <a:solidFill>
                    <a:srgbClr val="CD3E2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r>
                <a:rPr sz="2800" dirty="0" err="1"/>
                <a:t>谷歌</a:t>
              </a:r>
              <a:endParaRPr sz="2800" dirty="0"/>
            </a:p>
          </p:txBody>
        </p:sp>
        <p:sp>
          <p:nvSpPr>
            <p:cNvPr id="12" name="Shape 1679"/>
            <p:cNvSpPr/>
            <p:nvPr/>
          </p:nvSpPr>
          <p:spPr>
            <a:xfrm>
              <a:off x="6283342" y="3184479"/>
              <a:ext cx="1624966" cy="854954"/>
            </a:xfrm>
            <a:prstGeom prst="rect">
              <a:avLst/>
            </a:prstGeom>
            <a:ln w="12700">
              <a:miter lim="400000"/>
            </a:ln>
          </p:spPr>
          <p:txBody>
            <a:bodyPr lIns="45645" tIns="45645" rIns="45645" bIns="45645" anchor="ctr">
              <a:spAutoFit/>
            </a:bodyPr>
            <a:lstStyle>
              <a:lvl1pPr algn="ctr">
                <a:defRPr sz="5300" b="1">
                  <a:solidFill>
                    <a:srgbClr val="CD3E2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r>
                <a:rPr sz="2800"/>
                <a:t>火狐</a:t>
              </a:r>
              <a:endParaRPr sz="2800"/>
            </a:p>
          </p:txBody>
        </p:sp>
        <p:sp>
          <p:nvSpPr>
            <p:cNvPr id="13" name="Shape 1680"/>
            <p:cNvSpPr/>
            <p:nvPr/>
          </p:nvSpPr>
          <p:spPr>
            <a:xfrm>
              <a:off x="6283342" y="4805476"/>
              <a:ext cx="1624966" cy="854954"/>
            </a:xfrm>
            <a:prstGeom prst="rect">
              <a:avLst/>
            </a:prstGeom>
            <a:ln w="12700">
              <a:miter lim="400000"/>
            </a:ln>
          </p:spPr>
          <p:txBody>
            <a:bodyPr lIns="45645" tIns="45645" rIns="45645" bIns="45645" anchor="ctr">
              <a:spAutoFit/>
            </a:bodyPr>
            <a:lstStyle>
              <a:lvl1pPr algn="ctr">
                <a:defRPr sz="5300" b="1">
                  <a:solidFill>
                    <a:srgbClr val="CD3E2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r>
                <a:rPr sz="2800"/>
                <a:t>猎豹</a:t>
              </a:r>
              <a:endParaRPr sz="2800"/>
            </a:p>
          </p:txBody>
        </p:sp>
        <p:pic>
          <p:nvPicPr>
            <p:cNvPr id="14" name="image37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301700" y="4936155"/>
              <a:ext cx="1473618" cy="1535019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sp>
        <p:nvSpPr>
          <p:cNvPr id="15" name="Shape 1681"/>
          <p:cNvSpPr/>
          <p:nvPr/>
        </p:nvSpPr>
        <p:spPr>
          <a:xfrm>
            <a:off x="2756043" y="3074669"/>
            <a:ext cx="2909694" cy="3481535"/>
          </a:xfrm>
          <a:prstGeom prst="roundRect">
            <a:avLst>
              <a:gd name="adj" fmla="val 10147"/>
            </a:avLst>
          </a:prstGeom>
          <a:solidFill>
            <a:schemeClr val="tx1"/>
          </a:solidFill>
          <a:ln w="38100">
            <a:solidFill>
              <a:srgbClr val="3A5E8A"/>
            </a:solidFill>
            <a:prstDash val="sysDot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CD3E2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sz="1000"/>
          </a:p>
        </p:txBody>
      </p:sp>
      <p:sp>
        <p:nvSpPr>
          <p:cNvPr id="16" name="Shape 1678"/>
          <p:cNvSpPr/>
          <p:nvPr/>
        </p:nvSpPr>
        <p:spPr>
          <a:xfrm>
            <a:off x="3020245" y="4346509"/>
            <a:ext cx="2236799" cy="1684092"/>
          </a:xfrm>
          <a:prstGeom prst="rect">
            <a:avLst/>
          </a:prstGeom>
          <a:ln w="12700">
            <a:miter lim="400000"/>
          </a:ln>
        </p:spPr>
        <p:txBody>
          <a:bodyPr wrap="square" lIns="45645" tIns="45645" rIns="45645" bIns="45645" anchor="ctr">
            <a:spAutoFit/>
          </a:bodyPr>
          <a:lstStyle>
            <a:lvl1pPr algn="ctr">
              <a:defRPr sz="5300" b="1">
                <a:solidFill>
                  <a:srgbClr val="CD3E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>
              <a:lnSpc>
                <a:spcPct val="150000"/>
              </a:lnSpc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zh-CN" altLang="en-US" sz="2400" dirty="0" smtClean="0">
                <a:solidFill>
                  <a:schemeClr val="bg2"/>
                </a:solidFill>
              </a:rPr>
              <a:t>推荐使用右侧所示浏览器，以获得最佳的体验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807174" y="3535391"/>
            <a:ext cx="662940" cy="48653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0" y="141605"/>
            <a:ext cx="7692390" cy="1017270"/>
            <a:chOff x="-245865" y="613085"/>
            <a:chExt cx="3480543" cy="463486"/>
          </a:xfrm>
        </p:grpSpPr>
        <p:sp>
          <p:nvSpPr>
            <p:cNvPr id="1691" name="Shape 1691"/>
            <p:cNvSpPr/>
            <p:nvPr/>
          </p:nvSpPr>
          <p:spPr>
            <a:xfrm>
              <a:off x="-245865" y="613085"/>
              <a:ext cx="3480543" cy="463486"/>
            </a:xfrm>
            <a:prstGeom prst="rect">
              <a:avLst/>
            </a:prstGeom>
            <a:solidFill>
              <a:srgbClr val="9CA100"/>
            </a:solidFill>
            <a:ln w="12700"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lIns="45645" tIns="45645" rIns="45645" bIns="45645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Shape 1692"/>
            <p:cNvSpPr/>
            <p:nvPr/>
          </p:nvSpPr>
          <p:spPr>
            <a:xfrm>
              <a:off x="-180245" y="656020"/>
              <a:ext cx="3253079" cy="37813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l"/>
              <a:r>
                <a:rPr lang="en-US" sz="4800" dirty="0"/>
                <a:t>http://tjcu.gj.chaoxing.com</a:t>
              </a:r>
              <a:endParaRPr lang="en-US" sz="4800" dirty="0"/>
            </a:p>
          </p:txBody>
        </p:sp>
      </p:grpSp>
      <p:pic>
        <p:nvPicPr>
          <p:cNvPr id="3" name="图片 2" descr="C:\Users\Administrator\Desktop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94510" y="1549400"/>
            <a:ext cx="7942580" cy="460438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9000" y="4327525"/>
            <a:ext cx="87820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/>
              <a:t>账号：通常指学生学号</a:t>
            </a:r>
            <a:endParaRPr lang="zh-CN" altLang="en-US" b="1"/>
          </a:p>
          <a:p>
            <a:pPr fontAlgn="auto">
              <a:lnSpc>
                <a:spcPct val="150000"/>
              </a:lnSpc>
            </a:pPr>
            <a:r>
              <a:rPr lang="zh-CN" altLang="en-US" b="1"/>
              <a:t>密码：初始密码为</a:t>
            </a:r>
            <a:r>
              <a:rPr lang="en-US" altLang="zh-CN" b="1"/>
              <a:t>123456</a:t>
            </a:r>
            <a:r>
              <a:rPr lang="zh-CN" altLang="en-US" b="1"/>
              <a:t>，</a:t>
            </a:r>
            <a:r>
              <a:rPr lang="zh-CN" altLang="en-US" b="1">
                <a:sym typeface="+mn-ea"/>
              </a:rPr>
              <a:t>如果系统之前存在学生信息，密码是学生修改过的。</a:t>
            </a:r>
            <a:endParaRPr lang="zh-CN" altLang="en-US" b="1"/>
          </a:p>
          <a:p>
            <a:pPr fontAlgn="auto">
              <a:lnSpc>
                <a:spcPct val="150000"/>
              </a:lnSpc>
            </a:pPr>
            <a:r>
              <a:rPr lang="zh-CN" altLang="en-US" b="1"/>
              <a:t>备注：输入初始密码，系统会自动提示修改密码。</a:t>
            </a:r>
            <a:endParaRPr lang="zh-CN" altLang="en-US" b="1"/>
          </a:p>
          <a:p>
            <a:pPr fontAlgn="auto">
              <a:lnSpc>
                <a:spcPct val="150000"/>
              </a:lnSpc>
            </a:pPr>
            <a:r>
              <a:rPr lang="zh-CN" altLang="en-US" b="1"/>
              <a:t>      </a:t>
            </a:r>
            <a:r>
              <a:rPr lang="zh-CN" altLang="en-US" b="1">
                <a:solidFill>
                  <a:srgbClr val="FF0000"/>
                </a:solidFill>
              </a:rPr>
              <a:t>不允许学生自行注册账号，使用注册账号信息学习，造成学习成绩无法统计，后果自行负责。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8" name="图片 7" descr="图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0" y="5625465"/>
            <a:ext cx="457200" cy="457200"/>
          </a:xfrm>
          <a:prstGeom prst="rect">
            <a:avLst/>
          </a:prstGeom>
        </p:spPr>
      </p:pic>
      <p:pic>
        <p:nvPicPr>
          <p:cNvPr id="3" name="图片 2" descr="C:\Users\Administrator\Desktop\1.pn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0100" y="457835"/>
            <a:ext cx="6420485" cy="38696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7550" y="700088"/>
            <a:ext cx="4947285" cy="33959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图片 2" descr="C:\Users\Administrato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11265" y="695325"/>
            <a:ext cx="4986020" cy="34010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文本框 5"/>
          <p:cNvSpPr txBox="1"/>
          <p:nvPr/>
        </p:nvSpPr>
        <p:spPr>
          <a:xfrm>
            <a:off x="717550" y="4599940"/>
            <a:ext cx="7896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/>
              <a:t>进入学习空间后，点击</a:t>
            </a:r>
            <a:r>
              <a:rPr lang="en-US" altLang="zh-CN" b="1"/>
              <a:t>“</a:t>
            </a:r>
            <a:r>
              <a:rPr lang="zh-CN" altLang="en-US" b="1"/>
              <a:t>账号管理</a:t>
            </a:r>
            <a:r>
              <a:rPr lang="en-US" altLang="zh-CN" b="1"/>
              <a:t>”</a:t>
            </a:r>
            <a:r>
              <a:rPr lang="zh-CN" altLang="en-US" b="1"/>
              <a:t>，可以修改基本资料、头像、密码等信息。</a:t>
            </a:r>
            <a:endParaRPr lang="zh-CN" altLang="en-US" b="1"/>
          </a:p>
          <a:p>
            <a:pPr fontAlgn="auto">
              <a:lnSpc>
                <a:spcPct val="150000"/>
              </a:lnSpc>
            </a:pPr>
            <a:r>
              <a:rPr lang="zh-CN" altLang="en-US" b="1"/>
              <a:t>备注：建议绑定邮箱、手机。忘记密码可通过邮箱找回。</a:t>
            </a:r>
            <a:endParaRPr lang="zh-CN" altLang="en-US" b="1"/>
          </a:p>
        </p:txBody>
      </p:sp>
      <p:pic>
        <p:nvPicPr>
          <p:cNvPr id="5" name="图片 4" descr="图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30" y="5064760"/>
            <a:ext cx="457200" cy="45720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905" y="1459230"/>
            <a:ext cx="2654300" cy="254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1"/>
          <p:cNvSpPr txBox="1"/>
          <p:nvPr/>
        </p:nvSpPr>
        <p:spPr>
          <a:xfrm>
            <a:off x="540253" y="587277"/>
            <a:ext cx="65024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第二步：进入课程，开始完成任务点</a:t>
            </a:r>
            <a:endParaRPr lang="zh-CN" altLang="en-US" sz="3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464" y="587118"/>
            <a:ext cx="393700" cy="520091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8940" y="3397948"/>
            <a:ext cx="2030977" cy="173062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" name="Shape 1681"/>
          <p:cNvSpPr/>
          <p:nvPr/>
        </p:nvSpPr>
        <p:spPr>
          <a:xfrm>
            <a:off x="2581212" y="2783564"/>
            <a:ext cx="2912305" cy="776052"/>
          </a:xfrm>
          <a:prstGeom prst="roundRect">
            <a:avLst>
              <a:gd name="adj" fmla="val 7603"/>
            </a:avLst>
          </a:prstGeom>
          <a:solidFill>
            <a:schemeClr val="tx1"/>
          </a:solidFill>
          <a:ln w="38100">
            <a:solidFill>
              <a:srgbClr val="3A5E8A"/>
            </a:solidFill>
            <a:prstDash val="sysDot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CD3E2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sz="1000"/>
          </a:p>
        </p:txBody>
      </p:sp>
      <p:sp>
        <p:nvSpPr>
          <p:cNvPr id="21" name="Shape 1678"/>
          <p:cNvSpPr/>
          <p:nvPr/>
        </p:nvSpPr>
        <p:spPr>
          <a:xfrm>
            <a:off x="2656163" y="2883542"/>
            <a:ext cx="2762402" cy="576097"/>
          </a:xfrm>
          <a:prstGeom prst="rect">
            <a:avLst/>
          </a:prstGeom>
          <a:ln w="12700">
            <a:miter lim="400000"/>
          </a:ln>
        </p:spPr>
        <p:txBody>
          <a:bodyPr wrap="square" lIns="45645" tIns="45645" rIns="45645" bIns="45645" anchor="ctr">
            <a:spAutoFit/>
          </a:bodyPr>
          <a:lstStyle>
            <a:lvl1pPr algn="ctr">
              <a:defRPr sz="5300" b="1">
                <a:solidFill>
                  <a:srgbClr val="CD3E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50000"/>
              </a:lnSpc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zh-CN" altLang="en-US" sz="2400" dirty="0" smtClean="0">
                <a:solidFill>
                  <a:schemeClr val="bg2"/>
                </a:solidFill>
              </a:rPr>
              <a:t>平台操作遇到问题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22" name="右箭头 21"/>
          <p:cNvSpPr/>
          <p:nvPr/>
        </p:nvSpPr>
        <p:spPr>
          <a:xfrm rot="1495108">
            <a:off x="5947409" y="3288602"/>
            <a:ext cx="662940" cy="48653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Shape 1681"/>
          <p:cNvSpPr/>
          <p:nvPr/>
        </p:nvSpPr>
        <p:spPr>
          <a:xfrm>
            <a:off x="2581211" y="4767893"/>
            <a:ext cx="2912305" cy="776052"/>
          </a:xfrm>
          <a:prstGeom prst="roundRect">
            <a:avLst>
              <a:gd name="adj" fmla="val 7603"/>
            </a:avLst>
          </a:prstGeom>
          <a:solidFill>
            <a:schemeClr val="tx1"/>
          </a:solidFill>
          <a:ln w="38100">
            <a:solidFill>
              <a:srgbClr val="3A5E8A"/>
            </a:solidFill>
            <a:prstDash val="sysDot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CD3E2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endParaRPr sz="1000"/>
          </a:p>
        </p:txBody>
      </p:sp>
      <p:sp>
        <p:nvSpPr>
          <p:cNvPr id="24" name="Shape 1678"/>
          <p:cNvSpPr/>
          <p:nvPr/>
        </p:nvSpPr>
        <p:spPr>
          <a:xfrm>
            <a:off x="2656162" y="4866012"/>
            <a:ext cx="2762402" cy="579816"/>
          </a:xfrm>
          <a:prstGeom prst="rect">
            <a:avLst/>
          </a:prstGeom>
          <a:ln w="12700">
            <a:miter lim="400000"/>
          </a:ln>
        </p:spPr>
        <p:txBody>
          <a:bodyPr wrap="square" lIns="45645" tIns="45645" rIns="45645" bIns="45645" anchor="ctr">
            <a:spAutoFit/>
          </a:bodyPr>
          <a:lstStyle>
            <a:lvl1pPr algn="ctr">
              <a:defRPr sz="5300" b="1">
                <a:solidFill>
                  <a:srgbClr val="CD3E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50000"/>
              </a:lnSpc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zh-CN" altLang="en-US" sz="2400" dirty="0" smtClean="0">
                <a:solidFill>
                  <a:schemeClr val="bg2"/>
                </a:solidFill>
              </a:rPr>
              <a:t>对课程内容有疑问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25" name="右箭头 24"/>
          <p:cNvSpPr/>
          <p:nvPr/>
        </p:nvSpPr>
        <p:spPr>
          <a:xfrm rot="20244944">
            <a:off x="5947408" y="4720761"/>
            <a:ext cx="662940" cy="48653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31"/>
          <p:cNvSpPr txBox="1"/>
          <p:nvPr/>
        </p:nvSpPr>
        <p:spPr>
          <a:xfrm>
            <a:off x="540253" y="1199541"/>
            <a:ext cx="5642570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2000" b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遇到问题可随时联系人工在线客服或课程答疑助教</a:t>
            </a:r>
            <a:endParaRPr lang="zh-CN" altLang="en-US" sz="2000" b="0" dirty="0">
              <a:solidFill>
                <a:schemeClr val="bg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WPS 演示</Application>
  <PresentationFormat>自定义</PresentationFormat>
  <Paragraphs>131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FZMiaoWuS-GB</vt:lpstr>
      <vt:lpstr>Helvetica</vt:lpstr>
      <vt:lpstr>Wingdings</vt:lpstr>
      <vt:lpstr>Times New Roman</vt:lpstr>
      <vt:lpstr>Arial Unicode MS</vt:lpstr>
      <vt:lpstr>Calibri Light</vt:lpstr>
      <vt:lpstr>Calibri</vt:lpstr>
      <vt:lpstr>Wingdings 2</vt:lpstr>
      <vt:lpstr>幼圆</vt:lpstr>
      <vt:lpstr>Segoe Print</vt:lpstr>
      <vt:lpstr>Office 主题</vt:lpstr>
      <vt:lpstr>尔雅课程学习指南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Administrator</cp:lastModifiedBy>
  <cp:revision>618</cp:revision>
  <dcterms:created xsi:type="dcterms:W3CDTF">2015-03-19T06:14:00Z</dcterms:created>
  <dcterms:modified xsi:type="dcterms:W3CDTF">2018-05-04T06:27:08Z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